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gif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4" r:id="rId6"/>
    <p:sldId id="260" r:id="rId7"/>
    <p:sldId id="267" r:id="rId8"/>
    <p:sldId id="269" r:id="rId9"/>
    <p:sldId id="268" r:id="rId10"/>
    <p:sldId id="270" r:id="rId11"/>
    <p:sldId id="263" r:id="rId12"/>
    <p:sldId id="259" r:id="rId13"/>
    <p:sldId id="261" r:id="rId14"/>
    <p:sldId id="266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33A20-2708-436B-A3A5-03F1788BD682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2BABF-C17F-491E-96B3-29BC88956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3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BABF-C17F-491E-96B3-29BC88956A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BABF-C17F-491E-96B3-29BC88956AC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1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BABF-C17F-491E-96B3-29BC88956AC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7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EF0-138E-4ECE-93FE-79117E30437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9765-CBF0-4231-A764-B775AA17B912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3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AB9-2B0F-4BB2-BC62-314DB2C245D5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F5D6-9DE1-4CCE-9AB9-B3CE74965857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4BA6-8F68-4A88-9B85-D305DD6A2720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9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D650-6BB8-4DC9-BBC4-9ABD742B94E2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8FAC-4080-4EFD-8250-538A5B04452C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8AD76-4B32-43C6-96F5-9431AD428682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218B-F93A-4142-86AC-1AE53D5EB4E8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1D5D63-5B25-44DA-8F65-4E344C0D7348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4F7F-A459-45C4-94B1-654FD887BABD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F73043-7781-41B6-A96D-7B0FADE0666D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B7D5BEC-95F8-47B9-9E8F-BBA8E530B6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34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48.png"/><Relationship Id="rId5" Type="http://schemas.openxmlformats.org/officeDocument/2006/relationships/image" Target="../media/image32.png"/><Relationship Id="rId10" Type="http://schemas.openxmlformats.org/officeDocument/2006/relationships/image" Target="../media/image10.png"/><Relationship Id="rId4" Type="http://schemas.openxmlformats.org/officeDocument/2006/relationships/image" Target="../media/image31.jp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400" dirty="0" err="1" smtClean="0">
                <a:latin typeface="Cambria" panose="02040503050406030204" pitchFamily="18" charset="0"/>
              </a:rPr>
              <a:t>Pragati</a:t>
            </a:r>
            <a:r>
              <a:rPr lang="en-US" sz="6400" dirty="0">
                <a:latin typeface="Cambria" panose="02040503050406030204" pitchFamily="18" charset="0"/>
              </a:rPr>
              <a:t/>
            </a:r>
            <a:br>
              <a:rPr lang="en-US" sz="6400" dirty="0">
                <a:latin typeface="Cambria" panose="02040503050406030204" pitchFamily="18" charset="0"/>
              </a:rPr>
            </a:br>
            <a:r>
              <a:rPr lang="en-US" sz="6400" dirty="0" smtClean="0">
                <a:latin typeface="Cambria" panose="02040503050406030204" pitchFamily="18" charset="0"/>
              </a:rPr>
              <a:t>Student </a:t>
            </a:r>
            <a:r>
              <a:rPr lang="en-US" sz="6400" dirty="0" smtClean="0">
                <a:latin typeface="Cambria" panose="02040503050406030204" pitchFamily="18" charset="0"/>
              </a:rPr>
              <a:t>Record </a:t>
            </a:r>
            <a:r>
              <a:rPr lang="en-US" sz="6400" dirty="0">
                <a:latin typeface="Cambria" panose="02040503050406030204" pitchFamily="18" charset="0"/>
              </a:rPr>
              <a:t>K</a:t>
            </a:r>
            <a:r>
              <a:rPr lang="en-US" sz="6400" dirty="0" smtClean="0">
                <a:latin typeface="Cambria" panose="02040503050406030204" pitchFamily="18" charset="0"/>
              </a:rPr>
              <a:t>eeping</a:t>
            </a:r>
            <a:endParaRPr lang="en-US" sz="6400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96565"/>
            <a:ext cx="10058400" cy="1143000"/>
          </a:xfrm>
        </p:spPr>
        <p:txBody>
          <a:bodyPr>
            <a:normAutofit/>
          </a:bodyPr>
          <a:lstStyle/>
          <a:p>
            <a:r>
              <a:rPr lang="en-US" sz="2200" i="1" cap="none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Presented By	: SUBHADEEP DATTA | GURTEJ SINGH REHAL</a:t>
            </a:r>
          </a:p>
          <a:p>
            <a:r>
              <a:rPr lang="en-US" sz="2200" i="1" cap="none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</a:rPr>
              <a:t>Team		: Smart . Innovate</a:t>
            </a:r>
            <a:endParaRPr lang="en-US" sz="2200" i="1" cap="none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9" y="134380"/>
            <a:ext cx="2538481" cy="6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Technology Stack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4183-871B-4CD4-8136-BC2DF10CBDAA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8696" y="4516582"/>
            <a:ext cx="1507375" cy="526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UI/UX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52382" y="2452255"/>
            <a:ext cx="1507375" cy="19137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</a:p>
          <a:p>
            <a:pPr algn="ctr"/>
            <a:r>
              <a:rPr lang="en-US" dirty="0" smtClean="0"/>
              <a:t>CSS</a:t>
            </a:r>
          </a:p>
          <a:p>
            <a:pPr algn="ctr"/>
            <a:r>
              <a:rPr lang="en-US" dirty="0" smtClean="0"/>
              <a:t>JavaScript</a:t>
            </a:r>
          </a:p>
          <a:p>
            <a:pPr algn="ctr"/>
            <a:r>
              <a:rPr lang="en-US" dirty="0" err="1" smtClean="0"/>
              <a:t>BootStrap</a:t>
            </a:r>
            <a:endParaRPr lang="en-US" dirty="0" smtClean="0"/>
          </a:p>
          <a:p>
            <a:pPr algn="ctr"/>
            <a:r>
              <a:rPr lang="en-US" dirty="0" smtClean="0"/>
              <a:t>jQuery</a:t>
            </a:r>
          </a:p>
          <a:p>
            <a:pPr algn="ctr"/>
            <a:r>
              <a:rPr lang="en-US" dirty="0" err="1" smtClean="0"/>
              <a:t>chartJs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5392187" y="4516582"/>
            <a:ext cx="1507375" cy="526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405873" y="3713018"/>
            <a:ext cx="1507375" cy="6529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</a:p>
          <a:p>
            <a:pPr algn="ctr"/>
            <a:r>
              <a:rPr lang="en-US" dirty="0" smtClean="0"/>
              <a:t>PHP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45678" y="4516582"/>
            <a:ext cx="1507375" cy="5264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359364" y="3713018"/>
            <a:ext cx="1507375" cy="6529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</a:p>
          <a:p>
            <a:pPr algn="ctr"/>
            <a:r>
              <a:rPr lang="en-US" dirty="0" smtClean="0"/>
              <a:t>Java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15" y="5003311"/>
            <a:ext cx="1051676" cy="1051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6" y="3358276"/>
            <a:ext cx="2230582" cy="18733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1" y="1804108"/>
            <a:ext cx="1255222" cy="1255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79" y="4659356"/>
            <a:ext cx="1447091" cy="14470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70" y="3117752"/>
            <a:ext cx="1190531" cy="11905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1854543"/>
            <a:ext cx="1261457" cy="12614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12" y="2230196"/>
            <a:ext cx="1248360" cy="1248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46" y="4935224"/>
            <a:ext cx="1295881" cy="12958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50" y="2025907"/>
            <a:ext cx="1305688" cy="13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3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What is the USP?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694C-D52D-4008-B212-93B363AE702F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606724"/>
            <a:ext cx="689859" cy="6898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7" y="3663533"/>
            <a:ext cx="689859" cy="6898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7" y="4720342"/>
            <a:ext cx="689859" cy="6898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33415" y="2736209"/>
            <a:ext cx="5538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One stop solution for Digital Academic Records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2333415" y="3738675"/>
            <a:ext cx="8155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Documents verified using robust Algorithm, reducing verification time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2333415" y="4849827"/>
            <a:ext cx="8256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Dashboard and Resume builder to assist student organize their records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558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23582"/>
            <a:ext cx="10058400" cy="713778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Solution Architecture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AD4C-2BBE-4F9B-A081-1D1E83E50DEC}" type="datetime1">
              <a:rPr lang="en-US" smtClean="0"/>
              <a:t>10/9/2018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41" y="3747402"/>
            <a:ext cx="693045" cy="718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392" y="3802101"/>
            <a:ext cx="655431" cy="66428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078006" y="2017875"/>
            <a:ext cx="1886516" cy="1326497"/>
            <a:chOff x="6709480" y="4766102"/>
            <a:chExt cx="1886516" cy="13264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672" y="5428094"/>
              <a:ext cx="681315" cy="5964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319" y="5428094"/>
              <a:ext cx="681315" cy="59649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646" y="4831596"/>
              <a:ext cx="681315" cy="596498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6709480" y="4766102"/>
              <a:ext cx="1886516" cy="13264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82850" y="2000381"/>
            <a:ext cx="1886516" cy="1326497"/>
            <a:chOff x="9027717" y="4764845"/>
            <a:chExt cx="1886516" cy="132649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036" y="5428094"/>
              <a:ext cx="681315" cy="5964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683" y="5428094"/>
              <a:ext cx="681315" cy="59649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010" y="4831596"/>
              <a:ext cx="681315" cy="596498"/>
            </a:xfrm>
            <a:prstGeom prst="rect">
              <a:avLst/>
            </a:prstGeom>
          </p:spPr>
        </p:pic>
        <p:sp>
          <p:nvSpPr>
            <p:cNvPr id="23" name="Rounded Rectangle 22"/>
            <p:cNvSpPr/>
            <p:nvPr/>
          </p:nvSpPr>
          <p:spPr>
            <a:xfrm>
              <a:off x="9027717" y="4764845"/>
              <a:ext cx="1886516" cy="13264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8821510" y="4580016"/>
            <a:ext cx="655091" cy="620694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23" idx="2"/>
            <a:endCxn id="13" idx="0"/>
          </p:cNvCxnSpPr>
          <p:nvPr/>
        </p:nvCxnSpPr>
        <p:spPr>
          <a:xfrm>
            <a:off x="10226108" y="3326878"/>
            <a:ext cx="0" cy="47522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2" idx="0"/>
          </p:cNvCxnSpPr>
          <p:nvPr/>
        </p:nvCxnSpPr>
        <p:spPr>
          <a:xfrm>
            <a:off x="8021264" y="3344372"/>
            <a:ext cx="0" cy="40303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24" idx="0"/>
          </p:cNvCxnSpPr>
          <p:nvPr/>
        </p:nvCxnSpPr>
        <p:spPr>
          <a:xfrm>
            <a:off x="8367786" y="4106896"/>
            <a:ext cx="781270" cy="47312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24" idx="0"/>
          </p:cNvCxnSpPr>
          <p:nvPr/>
        </p:nvCxnSpPr>
        <p:spPr>
          <a:xfrm flipH="1">
            <a:off x="9149056" y="4134245"/>
            <a:ext cx="749336" cy="44577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81372" y="3676516"/>
            <a:ext cx="1303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Database of</a:t>
            </a:r>
          </a:p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7434414" y="5515560"/>
            <a:ext cx="692204" cy="344913"/>
          </a:xfrm>
          <a:prstGeom prst="rect">
            <a:avLst/>
          </a:prstGeom>
        </p:spPr>
      </p:pic>
      <p:sp>
        <p:nvSpPr>
          <p:cNvPr id="31" name="Left Bracket 30"/>
          <p:cNvSpPr/>
          <p:nvPr/>
        </p:nvSpPr>
        <p:spPr>
          <a:xfrm rot="5400000">
            <a:off x="9048386" y="3814125"/>
            <a:ext cx="191638" cy="341958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>
            <a:stCxn id="24" idx="2"/>
            <a:endCxn id="31" idx="1"/>
          </p:cNvCxnSpPr>
          <p:nvPr/>
        </p:nvCxnSpPr>
        <p:spPr>
          <a:xfrm flipH="1">
            <a:off x="9144205" y="5200710"/>
            <a:ext cx="4851" cy="2273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0030" y="5064093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Pragati</a:t>
            </a:r>
            <a:r>
              <a:rPr lang="en-US" dirty="0" smtClean="0"/>
              <a:t> UID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8135270" y="5509358"/>
            <a:ext cx="692204" cy="3449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8802428" y="5512330"/>
            <a:ext cx="692204" cy="34491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10170442" y="5510808"/>
            <a:ext cx="692204" cy="3449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9469586" y="5514242"/>
            <a:ext cx="692204" cy="3449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76" y="4410174"/>
            <a:ext cx="1372371" cy="12015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292" y="4397851"/>
            <a:ext cx="1206542" cy="120654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341530" y="2484376"/>
            <a:ext cx="1191491" cy="1074672"/>
            <a:chOff x="8021782" y="2598098"/>
            <a:chExt cx="1191491" cy="1074672"/>
          </a:xfrm>
        </p:grpSpPr>
        <p:sp>
          <p:nvSpPr>
            <p:cNvPr id="41" name="Rectangle 40"/>
            <p:cNvSpPr/>
            <p:nvPr/>
          </p:nvSpPr>
          <p:spPr>
            <a:xfrm>
              <a:off x="8021782" y="2598098"/>
              <a:ext cx="1191491" cy="1074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Student’s Records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8035637" y="2633822"/>
              <a:ext cx="327546" cy="31034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154393" y="2819473"/>
            <a:ext cx="1533876" cy="1082422"/>
            <a:chOff x="609600" y="2095113"/>
            <a:chExt cx="3117282" cy="2199796"/>
          </a:xfrm>
        </p:grpSpPr>
        <p:grpSp>
          <p:nvGrpSpPr>
            <p:cNvPr id="46" name="Group 45"/>
            <p:cNvGrpSpPr/>
            <p:nvPr/>
          </p:nvGrpSpPr>
          <p:grpSpPr>
            <a:xfrm>
              <a:off x="609600" y="2095113"/>
              <a:ext cx="3117282" cy="2199796"/>
              <a:chOff x="609600" y="2095113"/>
              <a:chExt cx="3117282" cy="219979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09600" y="2095113"/>
                <a:ext cx="3117282" cy="2199796"/>
                <a:chOff x="653970" y="2677009"/>
                <a:chExt cx="2975928" cy="2105765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653970" y="2677009"/>
                  <a:ext cx="2975928" cy="2105765"/>
                  <a:chOff x="307600" y="2566171"/>
                  <a:chExt cx="2975928" cy="2105765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07600" y="2566171"/>
                    <a:ext cx="2975928" cy="2105765"/>
                    <a:chOff x="6521655" y="331124"/>
                    <a:chExt cx="3974667" cy="2812472"/>
                  </a:xfrm>
                </p:grpSpPr>
                <p:pic>
                  <p:nvPicPr>
                    <p:cNvPr id="54" name="Picture 53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t="2656" r="742" b="4059"/>
                    <a:stretch/>
                  </p:blipFill>
                  <p:spPr>
                    <a:xfrm>
                      <a:off x="6521655" y="331124"/>
                      <a:ext cx="3974667" cy="281247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6538702" y="331124"/>
                      <a:ext cx="0" cy="2812471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2639" y="3179060"/>
                    <a:ext cx="1063336" cy="10633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4" t="15086" r="10111" b="14362"/>
                <a:stretch/>
              </p:blipFill>
              <p:spPr>
                <a:xfrm>
                  <a:off x="694708" y="3378462"/>
                  <a:ext cx="531217" cy="533956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48"/>
              <p:cNvSpPr/>
              <p:nvPr/>
            </p:nvSpPr>
            <p:spPr>
              <a:xfrm>
                <a:off x="652457" y="2134082"/>
                <a:ext cx="344281" cy="33176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642341" y="2134360"/>
              <a:ext cx="352540" cy="334029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16" y="3286036"/>
            <a:ext cx="615859" cy="615859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54" idx="2"/>
            <a:endCxn id="39" idx="0"/>
          </p:cNvCxnSpPr>
          <p:nvPr/>
        </p:nvCxnSpPr>
        <p:spPr>
          <a:xfrm flipH="1">
            <a:off x="1915563" y="3901895"/>
            <a:ext cx="5768" cy="495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9" idx="3"/>
            <a:endCxn id="38" idx="1"/>
          </p:cNvCxnSpPr>
          <p:nvPr/>
        </p:nvCxnSpPr>
        <p:spPr>
          <a:xfrm>
            <a:off x="2518834" y="5001122"/>
            <a:ext cx="782642" cy="9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341531" y="4465043"/>
            <a:ext cx="1191491" cy="1074672"/>
            <a:chOff x="8021782" y="2598098"/>
            <a:chExt cx="1191491" cy="1074672"/>
          </a:xfrm>
        </p:grpSpPr>
        <p:sp>
          <p:nvSpPr>
            <p:cNvPr id="63" name="Rectangle 62"/>
            <p:cNvSpPr/>
            <p:nvPr/>
          </p:nvSpPr>
          <p:spPr>
            <a:xfrm>
              <a:off x="8021782" y="2598098"/>
              <a:ext cx="1191491" cy="1074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Log In portal</a:t>
              </a:r>
              <a:endParaRPr lang="en-US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8035637" y="2633822"/>
              <a:ext cx="327546" cy="310347"/>
            </a:xfrm>
            <a:prstGeom prst="rect">
              <a:avLst/>
            </a:prstGeom>
          </p:spPr>
        </p:pic>
      </p:grpSp>
      <p:cxnSp>
        <p:nvCxnSpPr>
          <p:cNvPr id="66" name="Straight Arrow Connector 65"/>
          <p:cNvCxnSpPr>
            <a:stCxn id="38" idx="3"/>
            <a:endCxn id="63" idx="1"/>
          </p:cNvCxnSpPr>
          <p:nvPr/>
        </p:nvCxnSpPr>
        <p:spPr>
          <a:xfrm flipV="1">
            <a:off x="4673847" y="5002379"/>
            <a:ext cx="667684" cy="8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1696" y="3754143"/>
            <a:ext cx="515153" cy="51515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63" idx="0"/>
            <a:endCxn id="41" idx="2"/>
          </p:cNvCxnSpPr>
          <p:nvPr/>
        </p:nvCxnSpPr>
        <p:spPr>
          <a:xfrm flipH="1" flipV="1">
            <a:off x="5937276" y="3559048"/>
            <a:ext cx="1" cy="9059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81407" y="2469282"/>
            <a:ext cx="1462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Encrypted Data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3961005" y="3828332"/>
            <a:ext cx="1483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Decrypted Data</a:t>
            </a:r>
            <a:endParaRPr lang="en-US" sz="16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6830291" y="1884219"/>
            <a:ext cx="0" cy="42810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3" grpId="0"/>
      <p:bldP spid="70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943" y="889173"/>
            <a:ext cx="10058400" cy="782017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Risk, Issues and Mitigation plan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F9D-B3E9-4C9A-B9B9-112347A2411E}" type="datetime1">
              <a:rPr lang="en-US" smtClean="0"/>
              <a:t>10/9/2018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843" y="2070529"/>
            <a:ext cx="909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we are using QR for our solution, there is a probability of the student’s data getting into wrong hands.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79" y="1997762"/>
            <a:ext cx="732268" cy="7322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5" y="2880464"/>
            <a:ext cx="954558" cy="9545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90843" y="3188691"/>
            <a:ext cx="91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QR will contain encrypted information.</a:t>
            </a:r>
          </a:p>
          <a:p>
            <a:r>
              <a:rPr lang="en-US" dirty="0" smtClean="0"/>
              <a:t>The concerned Organization/Institute will have to register themselves to get access of </a:t>
            </a:r>
            <a:r>
              <a:rPr lang="en-US" dirty="0" err="1" smtClean="0"/>
              <a:t>Pragati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4414" y="4347448"/>
            <a:ext cx="1533876" cy="1082422"/>
            <a:chOff x="609600" y="2095113"/>
            <a:chExt cx="3117282" cy="2199796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2095113"/>
              <a:ext cx="3117282" cy="2199796"/>
              <a:chOff x="609600" y="2095113"/>
              <a:chExt cx="3117282" cy="219979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609600" y="2095113"/>
                <a:ext cx="3117282" cy="2199796"/>
                <a:chOff x="653970" y="2677009"/>
                <a:chExt cx="2975928" cy="2105765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653970" y="2677009"/>
                  <a:ext cx="2975928" cy="2105765"/>
                  <a:chOff x="307600" y="2566171"/>
                  <a:chExt cx="2975928" cy="2105765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07600" y="2566171"/>
                    <a:ext cx="2975928" cy="2105765"/>
                    <a:chOff x="6521655" y="331124"/>
                    <a:chExt cx="3974667" cy="2812472"/>
                  </a:xfrm>
                </p:grpSpPr>
                <p:pic>
                  <p:nvPicPr>
                    <p:cNvPr id="27" name="Picture 26"/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t="2656" r="742" b="4059"/>
                    <a:stretch/>
                  </p:blipFill>
                  <p:spPr>
                    <a:xfrm>
                      <a:off x="6521655" y="331124"/>
                      <a:ext cx="3974667" cy="281247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>
                      <a:off x="6538702" y="331124"/>
                      <a:ext cx="0" cy="2812471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2639" y="3179060"/>
                    <a:ext cx="1063336" cy="10633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4" t="15086" r="10111" b="14362"/>
                <a:stretch/>
              </p:blipFill>
              <p:spPr>
                <a:xfrm>
                  <a:off x="694708" y="3378462"/>
                  <a:ext cx="531217" cy="533956"/>
                </a:xfrm>
                <a:prstGeom prst="rect">
                  <a:avLst/>
                </a:prstGeom>
              </p:spPr>
            </p:pic>
          </p:grpSp>
          <p:sp>
            <p:nvSpPr>
              <p:cNvPr id="22" name="Rectangle 21"/>
              <p:cNvSpPr/>
              <p:nvPr/>
            </p:nvSpPr>
            <p:spPr>
              <a:xfrm>
                <a:off x="652457" y="2134082"/>
                <a:ext cx="344281" cy="33176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642341" y="2134360"/>
              <a:ext cx="352540" cy="33402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827467" y="4338118"/>
            <a:ext cx="1191491" cy="1074672"/>
            <a:chOff x="8021782" y="2598098"/>
            <a:chExt cx="1191491" cy="1074672"/>
          </a:xfrm>
        </p:grpSpPr>
        <p:sp>
          <p:nvSpPr>
            <p:cNvPr id="35" name="Rectangle 34"/>
            <p:cNvSpPr/>
            <p:nvPr/>
          </p:nvSpPr>
          <p:spPr>
            <a:xfrm>
              <a:off x="8021782" y="2598098"/>
              <a:ext cx="1191491" cy="1074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Log In portal</a:t>
              </a:r>
              <a:endParaRPr lang="en-US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8035637" y="2633822"/>
              <a:ext cx="327546" cy="31034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9364979" y="4334091"/>
            <a:ext cx="1191491" cy="1074672"/>
            <a:chOff x="8021782" y="2598098"/>
            <a:chExt cx="1191491" cy="1074672"/>
          </a:xfrm>
        </p:grpSpPr>
        <p:sp>
          <p:nvSpPr>
            <p:cNvPr id="40" name="Rectangle 39"/>
            <p:cNvSpPr/>
            <p:nvPr/>
          </p:nvSpPr>
          <p:spPr>
            <a:xfrm>
              <a:off x="8021782" y="2598098"/>
              <a:ext cx="1191491" cy="1074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Student’s Records</a:t>
              </a:r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8035637" y="2633822"/>
              <a:ext cx="327546" cy="310347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1147" y="4449900"/>
            <a:ext cx="864234" cy="864234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35" idx="3"/>
            <a:endCxn id="46" idx="3"/>
          </p:cNvCxnSpPr>
          <p:nvPr/>
        </p:nvCxnSpPr>
        <p:spPr>
          <a:xfrm>
            <a:off x="7018958" y="4875454"/>
            <a:ext cx="672189" cy="6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6" idx="1"/>
            <a:endCxn id="40" idx="1"/>
          </p:cNvCxnSpPr>
          <p:nvPr/>
        </p:nvCxnSpPr>
        <p:spPr>
          <a:xfrm flipV="1">
            <a:off x="8555381" y="4871427"/>
            <a:ext cx="809598" cy="105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97" y="4449900"/>
            <a:ext cx="864234" cy="864234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8" idx="3"/>
            <a:endCxn id="27" idx="1"/>
          </p:cNvCxnSpPr>
          <p:nvPr/>
        </p:nvCxnSpPr>
        <p:spPr>
          <a:xfrm>
            <a:off x="2479631" y="4882017"/>
            <a:ext cx="724783" cy="6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35" idx="1"/>
          </p:cNvCxnSpPr>
          <p:nvPr/>
        </p:nvCxnSpPr>
        <p:spPr>
          <a:xfrm flipV="1">
            <a:off x="4738290" y="4875454"/>
            <a:ext cx="1089177" cy="13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00306" y="5335668"/>
            <a:ext cx="1462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Encrypted Data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381746" y="5352523"/>
            <a:ext cx="1483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Decrypted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5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67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943" y="889173"/>
            <a:ext cx="10058400" cy="782017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Team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2F9D-B3E9-4C9A-B9B9-112347A2411E}" type="datetime1">
              <a:rPr lang="en-US" smtClean="0"/>
              <a:t>10/9/2018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9" t="14107" r="4447" b="10869"/>
          <a:stretch/>
        </p:blipFill>
        <p:spPr>
          <a:xfrm>
            <a:off x="8981757" y="2238233"/>
            <a:ext cx="2230726" cy="2238233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2" b="15418"/>
          <a:stretch/>
        </p:blipFill>
        <p:spPr>
          <a:xfrm>
            <a:off x="5039518" y="2238233"/>
            <a:ext cx="2241209" cy="2238233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7155" y="4755551"/>
            <a:ext cx="216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Gurtej</a:t>
            </a:r>
            <a:r>
              <a:rPr lang="en-US" sz="2000" dirty="0" smtClean="0"/>
              <a:t> Singh  </a:t>
            </a:r>
            <a:r>
              <a:rPr lang="en-US" sz="2000" b="1" dirty="0" err="1" smtClean="0"/>
              <a:t>Rehal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6" r="15442"/>
          <a:stretch/>
        </p:blipFill>
        <p:spPr>
          <a:xfrm rot="5400000">
            <a:off x="1093785" y="2245418"/>
            <a:ext cx="2251887" cy="2237518"/>
          </a:xfrm>
          <a:prstGeom prst="ellipse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69081" y="4755551"/>
            <a:ext cx="198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Subhadeep </a:t>
            </a:r>
            <a:r>
              <a:rPr lang="en-US" sz="2000" b="1" dirty="0" smtClean="0"/>
              <a:t>Datta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68674" y="4752358"/>
            <a:ext cx="2456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Ashish Kumar </a:t>
            </a:r>
            <a:r>
              <a:rPr lang="en-US" sz="2000" b="1" dirty="0" smtClean="0"/>
              <a:t>Sharma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37154" y="1822917"/>
            <a:ext cx="216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Gurtej</a:t>
            </a:r>
            <a:r>
              <a:rPr lang="en-US" sz="2000" dirty="0" smtClean="0"/>
              <a:t> Singh  </a:t>
            </a:r>
            <a:r>
              <a:rPr lang="en-US" sz="2000" b="1" dirty="0" err="1" smtClean="0"/>
              <a:t>Rehal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629025" y="2574533"/>
            <a:ext cx="3181402" cy="3462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6" r="15442"/>
          <a:stretch/>
        </p:blipFill>
        <p:spPr>
          <a:xfrm rot="5400000">
            <a:off x="1832560" y="2240704"/>
            <a:ext cx="774335" cy="769394"/>
          </a:xfrm>
          <a:prstGeom prst="ellipse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9025" y="3102439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Qualification</a:t>
            </a:r>
            <a:r>
              <a:rPr lang="en-US" dirty="0"/>
              <a:t>: </a:t>
            </a:r>
            <a:r>
              <a:rPr lang="en-US" dirty="0" err="1"/>
              <a:t>B.Tech</a:t>
            </a:r>
            <a:r>
              <a:rPr lang="en-US" dirty="0"/>
              <a:t> in </a:t>
            </a:r>
            <a:r>
              <a:rPr lang="en-US" dirty="0" smtClean="0"/>
              <a:t>Information Technology (2020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9023" y="4230509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Skills: </a:t>
            </a:r>
            <a:r>
              <a:rPr lang="en-US" dirty="0" smtClean="0"/>
              <a:t>Front-End development, </a:t>
            </a:r>
            <a:r>
              <a:rPr lang="en-US" dirty="0" err="1" smtClean="0"/>
              <a:t>Tensorflow</a:t>
            </a:r>
            <a:r>
              <a:rPr lang="en-US" dirty="0" smtClean="0"/>
              <a:t>, Machine Learning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9022" y="5081580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Achievements: </a:t>
            </a:r>
            <a:r>
              <a:rPr lang="en-US" dirty="0" smtClean="0"/>
              <a:t>Finalist of Smart India </a:t>
            </a:r>
            <a:r>
              <a:rPr lang="en-US" dirty="0" err="1" smtClean="0"/>
              <a:t>Hackathon</a:t>
            </a:r>
            <a:r>
              <a:rPr lang="en-US" dirty="0" smtClean="0"/>
              <a:t> - 2018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68673" y="1875378"/>
            <a:ext cx="2456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Ashish Kumar </a:t>
            </a:r>
            <a:r>
              <a:rPr lang="en-US" sz="2000" b="1" dirty="0" smtClean="0"/>
              <a:t>Sharma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8483136" y="2574533"/>
            <a:ext cx="3181402" cy="3462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9" t="14107" r="4447" b="10869"/>
          <a:stretch/>
        </p:blipFill>
        <p:spPr>
          <a:xfrm>
            <a:off x="9718125" y="2294519"/>
            <a:ext cx="757988" cy="760539"/>
          </a:xfrm>
          <a:prstGeom prst="ellipse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83135" y="3102439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Qualification</a:t>
            </a:r>
            <a:r>
              <a:rPr lang="en-US" dirty="0"/>
              <a:t>: </a:t>
            </a:r>
            <a:r>
              <a:rPr lang="en-US" dirty="0" err="1"/>
              <a:t>B.Tech</a:t>
            </a:r>
            <a:r>
              <a:rPr lang="en-US" dirty="0"/>
              <a:t> in </a:t>
            </a:r>
            <a:r>
              <a:rPr lang="en-US" dirty="0" smtClean="0"/>
              <a:t>Information Technology (</a:t>
            </a:r>
            <a:r>
              <a:rPr lang="en-US" dirty="0" smtClean="0"/>
              <a:t>2020)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83134" y="4121255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Skills: </a:t>
            </a:r>
            <a:r>
              <a:rPr lang="en-US" dirty="0" smtClean="0"/>
              <a:t>Database Management, Python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483133" y="4875432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Achievements: </a:t>
            </a:r>
            <a:r>
              <a:rPr lang="en-US" dirty="0" smtClean="0"/>
              <a:t>Finalist of Smart India </a:t>
            </a:r>
            <a:r>
              <a:rPr lang="en-US" dirty="0" err="1" smtClean="0"/>
              <a:t>Hackathon</a:t>
            </a:r>
            <a:r>
              <a:rPr lang="en-US" dirty="0" smtClean="0"/>
              <a:t> - 2018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06545" y="1822917"/>
            <a:ext cx="198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Subhadeep </a:t>
            </a:r>
            <a:r>
              <a:rPr lang="en-US" sz="2000" b="1" dirty="0" smtClean="0"/>
              <a:t>Datta</a:t>
            </a:r>
            <a:endParaRPr lang="en-US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4506884" y="2574533"/>
            <a:ext cx="3181402" cy="3462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2" b="15418"/>
          <a:stretch/>
        </p:blipFill>
        <p:spPr>
          <a:xfrm>
            <a:off x="5728556" y="2275488"/>
            <a:ext cx="738061" cy="737081"/>
          </a:xfrm>
          <a:prstGeom prst="ellipse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06883" y="3102439"/>
            <a:ext cx="318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Qualification</a:t>
            </a:r>
            <a:r>
              <a:rPr lang="en-US" dirty="0"/>
              <a:t>: </a:t>
            </a:r>
            <a:r>
              <a:rPr lang="en-US" dirty="0" err="1"/>
              <a:t>B.Tech</a:t>
            </a:r>
            <a:r>
              <a:rPr lang="en-US" dirty="0"/>
              <a:t> in </a:t>
            </a:r>
            <a:r>
              <a:rPr lang="en-US" dirty="0" smtClean="0"/>
              <a:t>Mechanical Engineering (2018)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506881" y="4121255"/>
            <a:ext cx="318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Skills: </a:t>
            </a:r>
            <a:r>
              <a:rPr lang="en-US" dirty="0" smtClean="0"/>
              <a:t>Automation, Python,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06881" y="4863072"/>
            <a:ext cx="3181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Achievements: </a:t>
            </a:r>
            <a:r>
              <a:rPr lang="en-US" dirty="0" smtClean="0"/>
              <a:t>Promising Student Innovator Award (AICTE &amp; CII), Top 8 in SIH-2017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3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3" grpId="1"/>
      <p:bldP spid="15" grpId="0"/>
      <p:bldP spid="15" grpId="1"/>
      <p:bldP spid="16" grpId="0"/>
      <p:bldP spid="16" grpId="1"/>
      <p:bldP spid="17" grpId="0"/>
      <p:bldP spid="18" grpId="0" animBg="1"/>
      <p:bldP spid="20" grpId="0"/>
      <p:bldP spid="21" grpId="0"/>
      <p:bldP spid="22" grpId="0"/>
      <p:bldP spid="23" grpId="0"/>
      <p:bldP spid="24" grpId="0" animBg="1"/>
      <p:bldP spid="26" grpId="0"/>
      <p:bldP spid="27" grpId="0"/>
      <p:bldP spid="28" grpId="0"/>
      <p:bldP spid="29" grpId="0"/>
      <p:bldP spid="30" grpId="0" animBg="1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71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>
                <a:latin typeface="Cambria" panose="02040503050406030204" pitchFamily="18" charset="0"/>
              </a:rPr>
              <a:t>Thank You</a:t>
            </a:r>
            <a:endParaRPr lang="en-US" sz="7200" b="1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11F2-6738-4F77-AADF-D361C2B3C305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70"/>
          <a:stretch/>
        </p:blipFill>
        <p:spPr>
          <a:xfrm>
            <a:off x="3306623" y="2767135"/>
            <a:ext cx="1497389" cy="1417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3" r="70582"/>
          <a:stretch/>
        </p:blipFill>
        <p:spPr>
          <a:xfrm>
            <a:off x="4844956" y="2767135"/>
            <a:ext cx="163773" cy="1417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r="18179" b="50306"/>
          <a:stretch/>
        </p:blipFill>
        <p:spPr>
          <a:xfrm>
            <a:off x="5069575" y="2762346"/>
            <a:ext cx="2975211" cy="7044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8" t="47511"/>
          <a:stretch/>
        </p:blipFill>
        <p:spPr>
          <a:xfrm>
            <a:off x="5049673" y="3431816"/>
            <a:ext cx="4048269" cy="744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3755459" y="5136747"/>
            <a:ext cx="5084660" cy="10110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Also if a student misplaces his documents while carrying, it takes him months before he gets a new one.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6163"/>
            <a:ext cx="10058400" cy="877551"/>
          </a:xfrm>
          <a:ln>
            <a:noFill/>
          </a:ln>
        </p:spPr>
        <p:txBody>
          <a:bodyPr anchor="ctr"/>
          <a:lstStyle/>
          <a:p>
            <a:r>
              <a:rPr lang="en-US" b="1" i="1" dirty="0" smtClean="0">
                <a:latin typeface="Cambria" panose="02040503050406030204" pitchFamily="18" charset="0"/>
              </a:rPr>
              <a:t>Our understanding of the challenge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6966" y="2046209"/>
            <a:ext cx="7238771" cy="3993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 </a:t>
            </a:r>
            <a:r>
              <a:rPr lang="en-US" dirty="0"/>
              <a:t>student undergoes many institutions to attain the desire </a:t>
            </a:r>
            <a:r>
              <a:rPr lang="en-US" dirty="0" smtClean="0"/>
              <a:t>education.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11D2-2087-435E-A0DE-D2A97AA43210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3" y="2369822"/>
            <a:ext cx="3227271" cy="296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6" y="4005733"/>
            <a:ext cx="2833301" cy="2124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4" y="2095861"/>
            <a:ext cx="2702258" cy="366269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755459" y="2812752"/>
            <a:ext cx="7469495" cy="6878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Each time, the student has to present his </a:t>
            </a:r>
            <a:r>
              <a:rPr lang="en-US" dirty="0" smtClean="0"/>
              <a:t>ID </a:t>
            </a:r>
            <a:r>
              <a:rPr lang="en-US" dirty="0"/>
              <a:t>and past education details at the new institute for verification purpose.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29256" y="3783056"/>
            <a:ext cx="5010864" cy="10173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As the number of documents and certificates increases, it increases difficulty in the process </a:t>
            </a:r>
            <a:r>
              <a:rPr lang="en-US" dirty="0" smtClean="0"/>
              <a:t>for the </a:t>
            </a:r>
            <a:r>
              <a:rPr lang="en-US" dirty="0"/>
              <a:t>verifying authorities.</a:t>
            </a:r>
          </a:p>
        </p:txBody>
      </p:sp>
      <p:pic>
        <p:nvPicPr>
          <p:cNvPr id="17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00965" y="3273601"/>
            <a:ext cx="725632" cy="72563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22150" y="2321545"/>
            <a:ext cx="3164035" cy="3196889"/>
            <a:chOff x="2157379" y="1266699"/>
            <a:chExt cx="4892335" cy="490537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2"/>
            <a:stretch/>
          </p:blipFill>
          <p:spPr>
            <a:xfrm>
              <a:off x="2157379" y="1266699"/>
              <a:ext cx="4892335" cy="490537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5361710" y="5333999"/>
              <a:ext cx="1688004" cy="692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5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1" grpId="0"/>
      <p:bldP spid="2" grpId="0"/>
      <p:bldP spid="3" grpId="0" build="p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8991"/>
            <a:ext cx="10058400" cy="768369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Proposed Solution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918D-B4E3-4C58-9BF5-FCBB6909E4BD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681877" y="2693562"/>
            <a:ext cx="3280020" cy="2314637"/>
            <a:chOff x="609600" y="2095113"/>
            <a:chExt cx="3117282" cy="2199796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2095113"/>
              <a:ext cx="3117282" cy="2199796"/>
              <a:chOff x="609600" y="2095113"/>
              <a:chExt cx="3117282" cy="219979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09600" y="2095113"/>
                <a:ext cx="3117282" cy="2199796"/>
                <a:chOff x="653970" y="2677009"/>
                <a:chExt cx="2975928" cy="2105765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653970" y="2677009"/>
                  <a:ext cx="2975928" cy="2105765"/>
                  <a:chOff x="307600" y="2566171"/>
                  <a:chExt cx="2975928" cy="2105765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307600" y="2566171"/>
                    <a:ext cx="2975928" cy="2105765"/>
                    <a:chOff x="6521655" y="331124"/>
                    <a:chExt cx="3974667" cy="2812472"/>
                  </a:xfrm>
                </p:grpSpPr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2656" r="742" b="4059"/>
                    <a:stretch/>
                  </p:blipFill>
                  <p:spPr>
                    <a:xfrm>
                      <a:off x="6521655" y="331124"/>
                      <a:ext cx="3974667" cy="281247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1" name="Straight Connector 10"/>
                    <p:cNvCxnSpPr/>
                    <p:nvPr/>
                  </p:nvCxnSpPr>
                  <p:spPr>
                    <a:xfrm>
                      <a:off x="6538702" y="331124"/>
                      <a:ext cx="0" cy="2812471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2639" y="3179060"/>
                    <a:ext cx="1063336" cy="10633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4" t="15086" r="10111" b="14362"/>
                <a:stretch/>
              </p:blipFill>
              <p:spPr>
                <a:xfrm>
                  <a:off x="694708" y="3378462"/>
                  <a:ext cx="531217" cy="533956"/>
                </a:xfrm>
                <a:prstGeom prst="rect">
                  <a:avLst/>
                </a:prstGeom>
              </p:spPr>
            </p:pic>
          </p:grpSp>
          <p:sp>
            <p:nvSpPr>
              <p:cNvPr id="18" name="Rectangle 17"/>
              <p:cNvSpPr/>
              <p:nvPr/>
            </p:nvSpPr>
            <p:spPr>
              <a:xfrm>
                <a:off x="652457" y="2134082"/>
                <a:ext cx="344281" cy="33176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655711" y="2134360"/>
              <a:ext cx="352540" cy="334029"/>
            </a:xfrm>
            <a:prstGeom prst="rect">
              <a:avLst/>
            </a:prstGeom>
          </p:spPr>
        </p:pic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965277" y="2087919"/>
            <a:ext cx="8352429" cy="5116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Cambria" panose="02040503050406030204" pitchFamily="18" charset="0"/>
              </a:rPr>
              <a:t>The </a:t>
            </a:r>
            <a:r>
              <a:rPr lang="en-US" sz="2200" dirty="0">
                <a:latin typeface="Cambria" panose="02040503050406030204" pitchFamily="18" charset="0"/>
              </a:rPr>
              <a:t>smart card – providing a common platform for Academic records</a:t>
            </a:r>
            <a:r>
              <a:rPr lang="en-US" sz="2200" dirty="0" smtClean="0">
                <a:latin typeface="Cambria" panose="02040503050406030204" pitchFamily="18" charset="0"/>
              </a:rPr>
              <a:t>.</a:t>
            </a:r>
            <a:endParaRPr lang="en-US" dirty="0" smtClean="0">
              <a:latin typeface="Cambria" panose="020405030504060302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53852" y="2671208"/>
            <a:ext cx="4001414" cy="586414"/>
            <a:chOff x="553852" y="2671208"/>
            <a:chExt cx="4001414" cy="586414"/>
          </a:xfrm>
        </p:grpSpPr>
        <p:sp>
          <p:nvSpPr>
            <p:cNvPr id="24" name="TextBox 23"/>
            <p:cNvSpPr txBox="1"/>
            <p:nvPr/>
          </p:nvSpPr>
          <p:spPr>
            <a:xfrm>
              <a:off x="1331691" y="2779106"/>
              <a:ext cx="322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Academic records of student </a:t>
              </a:r>
              <a:endParaRPr lang="en-US" sz="20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52" y="2671208"/>
              <a:ext cx="857331" cy="58641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49388" y="3399193"/>
            <a:ext cx="3797197" cy="707886"/>
            <a:chOff x="649388" y="3399193"/>
            <a:chExt cx="3797197" cy="70788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41" b="23827"/>
            <a:stretch/>
          </p:blipFill>
          <p:spPr>
            <a:xfrm>
              <a:off x="649388" y="3478619"/>
              <a:ext cx="1051499" cy="51452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546488" y="3399193"/>
              <a:ext cx="2900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Documents verified using robust algorithms</a:t>
              </a:r>
              <a:endParaRPr lang="en-US" sz="20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57918" y="4232015"/>
            <a:ext cx="3590546" cy="707886"/>
            <a:chOff x="1057918" y="4232015"/>
            <a:chExt cx="3590546" cy="70788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918" y="4260277"/>
              <a:ext cx="620109" cy="6201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748367" y="4232015"/>
              <a:ext cx="2900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Storage of Documents &amp; Certificates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116644" y="2675732"/>
            <a:ext cx="3538493" cy="661773"/>
            <a:chOff x="8116644" y="2675732"/>
            <a:chExt cx="3538493" cy="66177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316" y="2675732"/>
              <a:ext cx="788821" cy="66177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116644" y="2748452"/>
              <a:ext cx="2721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User-friendly Dashboard</a:t>
              </a:r>
              <a:endParaRPr lang="en-US" sz="20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88560" y="3353996"/>
            <a:ext cx="2967120" cy="1015663"/>
            <a:chOff x="8188560" y="3353996"/>
            <a:chExt cx="2967120" cy="10156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859" y="3463365"/>
              <a:ext cx="788821" cy="69062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188560" y="3353996"/>
              <a:ext cx="28238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Access to registered Institutions or Organizations</a:t>
              </a:r>
              <a:endParaRPr lang="en-US" sz="2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25325" y="4434482"/>
            <a:ext cx="2910833" cy="697590"/>
            <a:chOff x="8225325" y="4434482"/>
            <a:chExt cx="2910833" cy="6975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8568" y="4434482"/>
              <a:ext cx="697590" cy="69759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225325" y="4546615"/>
              <a:ext cx="2721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Customized Resume</a:t>
              </a:r>
              <a:endParaRPr lang="en-US" sz="2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549082" y="5202902"/>
            <a:ext cx="3711644" cy="917673"/>
            <a:chOff x="7549082" y="5202902"/>
            <a:chExt cx="3711644" cy="91767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9179" y="5309028"/>
              <a:ext cx="811547" cy="81154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549082" y="5202902"/>
              <a:ext cx="2900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Issue of new certificate on loss becomes easy</a:t>
              </a:r>
              <a:endParaRPr lang="en-US" sz="2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852930" y="5144018"/>
            <a:ext cx="3662055" cy="691399"/>
            <a:chOff x="1852930" y="5144018"/>
            <a:chExt cx="3662055" cy="69139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930" y="5144018"/>
              <a:ext cx="691399" cy="69139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474440" y="5254519"/>
              <a:ext cx="3040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Sharing of records secured</a:t>
              </a:r>
              <a:endParaRPr lang="en-US" sz="200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61" y="5102196"/>
            <a:ext cx="694842" cy="10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8991"/>
            <a:ext cx="10058400" cy="768369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Objective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918D-B4E3-4C58-9BF5-FCBB6909E4BD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43131" y="3447273"/>
            <a:ext cx="4818130" cy="707569"/>
            <a:chOff x="969927" y="3219460"/>
            <a:chExt cx="4818130" cy="707569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969927" y="3377251"/>
              <a:ext cx="4029636" cy="346373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Calibri" panose="020F0502020204030204" pitchFamily="34" charset="0"/>
                <a:buNone/>
              </a:pPr>
              <a:r>
                <a:rPr lang="en-US" sz="2200" dirty="0" smtClean="0"/>
                <a:t>Prevent piracy of documents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488" y="3219460"/>
              <a:ext cx="707569" cy="70756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833550" y="4357538"/>
            <a:ext cx="4988877" cy="907270"/>
            <a:chOff x="946092" y="3977708"/>
            <a:chExt cx="4988877" cy="907270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946092" y="4183028"/>
              <a:ext cx="4029636" cy="70081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Calibri" panose="020F0502020204030204" pitchFamily="34" charset="0"/>
                <a:buNone/>
              </a:pPr>
              <a:r>
                <a:rPr lang="en-US" sz="2200" dirty="0" smtClean="0"/>
                <a:t>Reducing workload of verification officials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699" y="3977708"/>
              <a:ext cx="907270" cy="90727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297449" y="2235728"/>
            <a:ext cx="4788787" cy="742463"/>
            <a:chOff x="6366893" y="2221520"/>
            <a:chExt cx="4788787" cy="742463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7126044" y="2263171"/>
              <a:ext cx="4029636" cy="70081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sz="2200" dirty="0" smtClean="0"/>
                <a:t>One stop solution for Academic records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893" y="2221520"/>
              <a:ext cx="650338" cy="65033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470766" y="3409099"/>
            <a:ext cx="4657674" cy="700812"/>
            <a:chOff x="6428562" y="3226217"/>
            <a:chExt cx="4657674" cy="700812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7056600" y="3226217"/>
              <a:ext cx="4029636" cy="70081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sz="2200" dirty="0" smtClean="0"/>
                <a:t>Reduce headache of carrying documents for students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562" y="3313123"/>
              <a:ext cx="526999" cy="526999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439931" y="4535653"/>
            <a:ext cx="4716219" cy="700812"/>
            <a:chOff x="6397727" y="4113619"/>
            <a:chExt cx="4716219" cy="700812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7084310" y="4113619"/>
              <a:ext cx="4029636" cy="700812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Calibri" panose="020F0502020204030204" pitchFamily="34" charset="0"/>
                <a:buNone/>
              </a:pPr>
              <a:r>
                <a:rPr lang="en-US" sz="2200" dirty="0" smtClean="0"/>
                <a:t>Customized dashboard and Resume for students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727" y="4137009"/>
              <a:ext cx="588668" cy="58866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77224" y="2149816"/>
            <a:ext cx="4917875" cy="976145"/>
            <a:chOff x="777224" y="2149816"/>
            <a:chExt cx="4917875" cy="976145"/>
          </a:xfrm>
        </p:grpSpPr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777224" y="2149816"/>
              <a:ext cx="4029636" cy="97614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200" dirty="0"/>
                <a:t>Provide a common platform for keeping track of academic qualification of an Individual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157" y="2346019"/>
              <a:ext cx="779942" cy="779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2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8991"/>
            <a:ext cx="10058400" cy="768369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Expected Outcomes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918D-B4E3-4C58-9BF5-FCBB6909E4BD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4875" y="2024035"/>
            <a:ext cx="679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 smtClean="0">
                <a:latin typeface="Cambria" panose="02040503050406030204" pitchFamily="18" charset="0"/>
              </a:rPr>
              <a:t>Eliminating carrying of files during interviews or admissions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0" y="1934703"/>
            <a:ext cx="704122" cy="7041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22636" y="2744111"/>
            <a:ext cx="80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mbria" panose="02040503050406030204" pitchFamily="18" charset="0"/>
              </a:rPr>
              <a:t>Preventing </a:t>
            </a:r>
            <a:r>
              <a:rPr lang="en-US" sz="2000" dirty="0">
                <a:latin typeface="Cambria" panose="02040503050406030204" pitchFamily="18" charset="0"/>
              </a:rPr>
              <a:t>the risk of losing/misplacing the original documents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0" y="2591439"/>
            <a:ext cx="731628" cy="7316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21" y="3503520"/>
            <a:ext cx="812717" cy="8127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22637" y="3547028"/>
            <a:ext cx="803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000" dirty="0">
                <a:latin typeface="Cambria" panose="02040503050406030204" pitchFamily="18" charset="0"/>
              </a:rPr>
              <a:t>Simplifying and organize the students dashboard so that it becomes </a:t>
            </a:r>
            <a:r>
              <a:rPr lang="en-US" sz="2000" dirty="0" smtClean="0">
                <a:latin typeface="Cambria" panose="02040503050406030204" pitchFamily="18" charset="0"/>
              </a:rPr>
              <a:t>easy </a:t>
            </a:r>
            <a:r>
              <a:rPr lang="en-US" sz="2000" dirty="0">
                <a:latin typeface="Cambria" panose="02040503050406030204" pitchFamily="18" charset="0"/>
              </a:rPr>
              <a:t>for the admission council/interview panel to </a:t>
            </a:r>
            <a:r>
              <a:rPr lang="en-US" sz="2000" dirty="0" smtClean="0">
                <a:latin typeface="Cambria" panose="02040503050406030204" pitchFamily="18" charset="0"/>
              </a:rPr>
              <a:t>evaluate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98692">
                        <a14:foregroundMark x1="46000" y1="15769" x2="46000" y2="15769"/>
                        <a14:foregroundMark x1="66615" y1="20308" x2="66615" y2="20308"/>
                        <a14:foregroundMark x1="23615" y1="23462" x2="23615" y2="23462"/>
                        <a14:foregroundMark x1="41769" y1="53923" x2="41769" y2="53923"/>
                        <a14:foregroundMark x1="48769" y1="52154" x2="48769" y2="52154"/>
                        <a14:foregroundMark x1="47769" y1="45846" x2="47769" y2="45846"/>
                        <a14:foregroundMark x1="25385" y1="55615" x2="25385" y2="55615"/>
                        <a14:foregroundMark x1="36231" y1="54923" x2="36231" y2="54923"/>
                        <a14:foregroundMark x1="28846" y1="54615" x2="28846" y2="54615"/>
                        <a14:foregroundMark x1="54385" y1="49308" x2="54385" y2="49308"/>
                        <a14:foregroundMark x1="19462" y1="58769" x2="19462" y2="58769"/>
                        <a14:foregroundMark x1="12769" y1="58769" x2="12769" y2="58769"/>
                        <a14:foregroundMark x1="65231" y1="46538" x2="65231" y2="46538"/>
                        <a14:foregroundMark x1="77846" y1="44077" x2="77846" y2="44077"/>
                        <a14:foregroundMark x1="66615" y1="42000" x2="66615" y2="42000"/>
                        <a14:foregroundMark x1="62462" y1="52154" x2="62462" y2="52154"/>
                        <a14:foregroundMark x1="72538" y1="50385" x2="72538" y2="50385"/>
                        <a14:foregroundMark x1="84077" y1="40923" x2="84077" y2="40923"/>
                        <a14:foregroundMark x1="90692" y1="44692" x2="90692" y2="44692"/>
                        <a14:foregroundMark x1="72846" y1="43077" x2="72846" y2="43077"/>
                        <a14:foregroundMark x1="56615" y1="59769" x2="56615" y2="59769"/>
                        <a14:foregroundMark x1="72846" y1="46462" x2="72846" y2="46462"/>
                        <a14:foregroundMark x1="80846" y1="55000" x2="80846" y2="55000"/>
                        <a14:foregroundMark x1="17846" y1="34538" x2="17846" y2="34538"/>
                        <a14:foregroundMark x1="26846" y1="32462" x2="26846" y2="32462"/>
                        <a14:foregroundMark x1="29769" y1="30154" x2="29769" y2="30154"/>
                        <a14:foregroundMark x1="26000" y1="37538" x2="26000" y2="37538"/>
                        <a14:foregroundMark x1="38000" y1="25385" x2="38000" y2="25385"/>
                        <a14:foregroundMark x1="48308" y1="24538" x2="48308" y2="24538"/>
                        <a14:foregroundMark x1="42231" y1="21769" x2="42231" y2="22308"/>
                        <a14:foregroundMark x1="93308" y1="34538" x2="93308" y2="34538"/>
                        <a14:foregroundMark x1="96769" y1="49462" x2="96769" y2="49462"/>
                        <a14:foregroundMark x1="56000" y1="80538" x2="56000" y2="80538"/>
                        <a14:foregroundMark x1="67615" y1="65308" x2="67615" y2="65308"/>
                        <a14:foregroundMark x1="59231" y1="71231" x2="59231" y2="71231"/>
                        <a14:foregroundMark x1="49615" y1="72538" x2="49615" y2="72538"/>
                        <a14:foregroundMark x1="47308" y1="85769" x2="47308" y2="85769"/>
                        <a14:foregroundMark x1="45538" y1="74154" x2="45538" y2="73692"/>
                        <a14:foregroundMark x1="52923" y1="71846" x2="52923" y2="71846"/>
                        <a14:foregroundMark x1="53846" y1="73154" x2="53846" y2="73154"/>
                        <a14:foregroundMark x1="61923" y1="68769" x2="61923" y2="68769"/>
                        <a14:foregroundMark x1="55308" y1="70077" x2="55308" y2="70077"/>
                        <a14:foregroundMark x1="59923" y1="68923" x2="59923" y2="68923"/>
                        <a14:foregroundMark x1="66462" y1="71231" x2="66462" y2="71231"/>
                        <a14:foregroundMark x1="63154" y1="70077" x2="63154" y2="70077"/>
                        <a14:backgroundMark x1="13462" y1="19615" x2="13462" y2="19615"/>
                        <a14:backgroundMark x1="86923" y1="19308" x2="86923" y2="19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82" y="4316379"/>
            <a:ext cx="1034916" cy="10349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22637" y="4451726"/>
            <a:ext cx="803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000" dirty="0" smtClean="0">
                <a:latin typeface="Cambria" panose="02040503050406030204" pitchFamily="18" charset="0"/>
              </a:rPr>
              <a:t>Guaranteeing </a:t>
            </a:r>
            <a:r>
              <a:rPr lang="en-US" sz="2000" dirty="0">
                <a:latin typeface="Cambria" panose="02040503050406030204" pitchFamily="18" charset="0"/>
              </a:rPr>
              <a:t>the authenticity of the certificates by doing a two-step </a:t>
            </a:r>
            <a:r>
              <a:rPr lang="en-US" sz="2000" dirty="0" smtClean="0">
                <a:latin typeface="Cambria" panose="02040503050406030204" pitchFamily="18" charset="0"/>
              </a:rPr>
              <a:t>verification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0" y="5434676"/>
            <a:ext cx="652853" cy="6528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7700" y="5407173"/>
            <a:ext cx="8047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000" dirty="0" smtClean="0">
                <a:latin typeface="Cambria" panose="02040503050406030204" pitchFamily="18" charset="0"/>
              </a:rPr>
              <a:t>Can be used for verification purpose </a:t>
            </a:r>
            <a:r>
              <a:rPr lang="en-US" sz="2000" dirty="0" smtClean="0">
                <a:latin typeface="Cambria" panose="02040503050406030204" pitchFamily="18" charset="0"/>
              </a:rPr>
              <a:t>for various competitive examinations</a:t>
            </a:r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6" grpId="0"/>
      <p:bldP spid="29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How does it work ?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3661" y="1948250"/>
            <a:ext cx="6773009" cy="4735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 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4183-871B-4CD4-8136-BC2DF10CBDAA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1083" y="1936758"/>
            <a:ext cx="6773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Our Working philosophy can be broken down in two parts</a:t>
            </a:r>
            <a:endParaRPr lang="en-US" sz="2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05279" y="2799683"/>
            <a:ext cx="3280020" cy="2314637"/>
            <a:chOff x="609600" y="2095113"/>
            <a:chExt cx="3117282" cy="2199796"/>
          </a:xfrm>
        </p:grpSpPr>
        <p:grpSp>
          <p:nvGrpSpPr>
            <p:cNvPr id="13" name="Group 12"/>
            <p:cNvGrpSpPr/>
            <p:nvPr/>
          </p:nvGrpSpPr>
          <p:grpSpPr>
            <a:xfrm>
              <a:off x="609600" y="2095113"/>
              <a:ext cx="3117282" cy="2199796"/>
              <a:chOff x="609600" y="2095113"/>
              <a:chExt cx="3117282" cy="219979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09600" y="2095113"/>
                <a:ext cx="3117282" cy="2199796"/>
                <a:chOff x="653970" y="2677009"/>
                <a:chExt cx="2975928" cy="2105765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53970" y="2677009"/>
                  <a:ext cx="2975928" cy="2105765"/>
                  <a:chOff x="307600" y="2566171"/>
                  <a:chExt cx="2975928" cy="2105765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307600" y="2566171"/>
                    <a:ext cx="2975928" cy="2105765"/>
                    <a:chOff x="6521655" y="331124"/>
                    <a:chExt cx="3974667" cy="2812472"/>
                  </a:xfrm>
                </p:grpSpPr>
                <p:pic>
                  <p:nvPicPr>
                    <p:cNvPr id="21" name="Picture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2656" r="742" b="4059"/>
                    <a:stretch/>
                  </p:blipFill>
                  <p:spPr>
                    <a:xfrm>
                      <a:off x="6521655" y="331124"/>
                      <a:ext cx="3974667" cy="281247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2" name="Straight Connector 21"/>
                    <p:cNvCxnSpPr/>
                    <p:nvPr/>
                  </p:nvCxnSpPr>
                  <p:spPr>
                    <a:xfrm>
                      <a:off x="6538702" y="331124"/>
                      <a:ext cx="0" cy="2812471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2639" y="3179060"/>
                    <a:ext cx="1063336" cy="10633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4" t="15086" r="10111" b="14362"/>
                <a:stretch/>
              </p:blipFill>
              <p:spPr>
                <a:xfrm>
                  <a:off x="694708" y="3378462"/>
                  <a:ext cx="531217" cy="533956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652457" y="2134082"/>
                <a:ext cx="344281" cy="33176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642341" y="2134360"/>
              <a:ext cx="352540" cy="33402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19" b="90000" l="10000" r="90000">
                        <a14:foregroundMark x1="70889" y1="23906" x2="70889" y2="23906"/>
                        <a14:foregroundMark x1="34778" y1="60625" x2="34778" y2="60625"/>
                        <a14:foregroundMark x1="73556" y1="66719" x2="73556" y2="66719"/>
                        <a14:foregroundMark x1="55333" y1="76875" x2="55333" y2="76875"/>
                        <a14:foregroundMark x1="54444" y1="69531" x2="54444" y2="69531"/>
                        <a14:foregroundMark x1="51222" y1="53438" x2="51222" y2="53438"/>
                        <a14:foregroundMark x1="61333" y1="60313" x2="61333" y2="6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52" y="2388234"/>
            <a:ext cx="3911418" cy="27814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67163" y="5263065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Generation of the Smart Card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49214" y="5190276"/>
            <a:ext cx="310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Access to the student database</a:t>
            </a:r>
          </a:p>
          <a:p>
            <a:pPr algn="ctr"/>
            <a:r>
              <a:rPr lang="en-US" dirty="0" smtClean="0"/>
              <a:t>by Institution/Organization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How does it work ?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4183-871B-4CD4-8136-BC2DF10CBDAA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250573" y="2338771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Generation of the Smart Card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122498" y="1924637"/>
            <a:ext cx="1117570" cy="788644"/>
            <a:chOff x="609600" y="2095113"/>
            <a:chExt cx="3117282" cy="2199796"/>
          </a:xfrm>
        </p:grpSpPr>
        <p:grpSp>
          <p:nvGrpSpPr>
            <p:cNvPr id="25" name="Group 24"/>
            <p:cNvGrpSpPr/>
            <p:nvPr/>
          </p:nvGrpSpPr>
          <p:grpSpPr>
            <a:xfrm>
              <a:off x="609600" y="2095113"/>
              <a:ext cx="3117282" cy="2199796"/>
              <a:chOff x="609600" y="2095113"/>
              <a:chExt cx="3117282" cy="219979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09600" y="2095113"/>
                <a:ext cx="3117282" cy="2199796"/>
                <a:chOff x="653970" y="2677009"/>
                <a:chExt cx="2975928" cy="2105765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653970" y="2677009"/>
                  <a:ext cx="2975928" cy="2105765"/>
                  <a:chOff x="307600" y="2566171"/>
                  <a:chExt cx="2975928" cy="2105765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307600" y="2566171"/>
                    <a:ext cx="2975928" cy="2105765"/>
                    <a:chOff x="6521655" y="331124"/>
                    <a:chExt cx="3974667" cy="2812472"/>
                  </a:xfrm>
                </p:grpSpPr>
                <p:pic>
                  <p:nvPicPr>
                    <p:cNvPr id="36" name="Picture 35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t="2656" r="742" b="4059"/>
                    <a:stretch/>
                  </p:blipFill>
                  <p:spPr>
                    <a:xfrm>
                      <a:off x="6521655" y="331124"/>
                      <a:ext cx="3974667" cy="281247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6538702" y="331124"/>
                      <a:ext cx="0" cy="2812471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52639" y="3179060"/>
                    <a:ext cx="1063336" cy="106333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924" t="15086" r="10111" b="14362"/>
                <a:stretch/>
              </p:blipFill>
              <p:spPr>
                <a:xfrm>
                  <a:off x="694708" y="3378462"/>
                  <a:ext cx="531217" cy="533956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/>
              <p:cNvSpPr/>
              <p:nvPr/>
            </p:nvSpPr>
            <p:spPr>
              <a:xfrm>
                <a:off x="652457" y="2134082"/>
                <a:ext cx="344281" cy="33176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642341" y="2134360"/>
              <a:ext cx="352540" cy="334029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41" y="3747402"/>
            <a:ext cx="693045" cy="718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392" y="3802101"/>
            <a:ext cx="655431" cy="664288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7078006" y="2017875"/>
            <a:ext cx="1886516" cy="1326497"/>
            <a:chOff x="6709480" y="4766102"/>
            <a:chExt cx="1886516" cy="132649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672" y="5428094"/>
              <a:ext cx="681315" cy="59649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319" y="5428094"/>
              <a:ext cx="681315" cy="59649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646" y="4831596"/>
              <a:ext cx="681315" cy="596498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6709480" y="4766102"/>
              <a:ext cx="1886516" cy="13264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282850" y="2000381"/>
            <a:ext cx="1886516" cy="1326497"/>
            <a:chOff x="9027717" y="4764845"/>
            <a:chExt cx="1886516" cy="1326497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036" y="5428094"/>
              <a:ext cx="681315" cy="59649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683" y="5428094"/>
              <a:ext cx="681315" cy="59649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010" y="4831596"/>
              <a:ext cx="681315" cy="596498"/>
            </a:xfrm>
            <a:prstGeom prst="rect">
              <a:avLst/>
            </a:prstGeom>
          </p:spPr>
        </p:pic>
        <p:sp>
          <p:nvSpPr>
            <p:cNvPr id="47" name="Rounded Rectangle 46"/>
            <p:cNvSpPr/>
            <p:nvPr/>
          </p:nvSpPr>
          <p:spPr>
            <a:xfrm>
              <a:off x="9027717" y="4764845"/>
              <a:ext cx="1886516" cy="13264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8821510" y="4580016"/>
            <a:ext cx="655091" cy="620694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47" idx="2"/>
            <a:endCxn id="8" idx="0"/>
          </p:cNvCxnSpPr>
          <p:nvPr/>
        </p:nvCxnSpPr>
        <p:spPr>
          <a:xfrm>
            <a:off x="10226108" y="3326878"/>
            <a:ext cx="0" cy="475223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2"/>
            <a:endCxn id="5" idx="0"/>
          </p:cNvCxnSpPr>
          <p:nvPr/>
        </p:nvCxnSpPr>
        <p:spPr>
          <a:xfrm>
            <a:off x="8021264" y="3344372"/>
            <a:ext cx="0" cy="40303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" idx="3"/>
            <a:endCxn id="57" idx="0"/>
          </p:cNvCxnSpPr>
          <p:nvPr/>
        </p:nvCxnSpPr>
        <p:spPr>
          <a:xfrm>
            <a:off x="8367786" y="4106896"/>
            <a:ext cx="781270" cy="47312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1"/>
            <a:endCxn id="57" idx="0"/>
          </p:cNvCxnSpPr>
          <p:nvPr/>
        </p:nvCxnSpPr>
        <p:spPr>
          <a:xfrm flipH="1">
            <a:off x="9149056" y="4134245"/>
            <a:ext cx="749336" cy="44577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481372" y="3676516"/>
            <a:ext cx="1303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Database of</a:t>
            </a:r>
          </a:p>
          <a:p>
            <a:pPr algn="ctr"/>
            <a:r>
              <a:rPr lang="en-US" dirty="0" smtClean="0"/>
              <a:t>students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7434414" y="5515560"/>
            <a:ext cx="692204" cy="344913"/>
          </a:xfrm>
          <a:prstGeom prst="rect">
            <a:avLst/>
          </a:prstGeom>
        </p:spPr>
      </p:pic>
      <p:sp>
        <p:nvSpPr>
          <p:cNvPr id="86" name="Left Bracket 85"/>
          <p:cNvSpPr/>
          <p:nvPr/>
        </p:nvSpPr>
        <p:spPr>
          <a:xfrm rot="5400000">
            <a:off x="9048386" y="3814125"/>
            <a:ext cx="191638" cy="341958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Connector 87"/>
          <p:cNvCxnSpPr>
            <a:stCxn id="57" idx="2"/>
            <a:endCxn id="86" idx="1"/>
          </p:cNvCxnSpPr>
          <p:nvPr/>
        </p:nvCxnSpPr>
        <p:spPr>
          <a:xfrm flipH="1">
            <a:off x="9144205" y="5200710"/>
            <a:ext cx="4851" cy="2273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660030" y="5064093"/>
            <a:ext cx="123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Pragati</a:t>
            </a:r>
            <a:r>
              <a:rPr lang="en-US" dirty="0" smtClean="0"/>
              <a:t> UID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8135270" y="5509358"/>
            <a:ext cx="692204" cy="34491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8802428" y="5512330"/>
            <a:ext cx="692204" cy="34491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10170442" y="5510808"/>
            <a:ext cx="692204" cy="34491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2"/>
          <a:stretch/>
        </p:blipFill>
        <p:spPr>
          <a:xfrm>
            <a:off x="9469586" y="5514242"/>
            <a:ext cx="692204" cy="344913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104560" y="3030781"/>
            <a:ext cx="5472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Rights: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Marks obtained directly from the boards’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Students cannot modify or update the marks on their dashboard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Students can only Upload/Modify/Delete documents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Uploaded or edited documents gets verified by our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0" grpId="0"/>
      <p:bldP spid="86" grpId="0" animBg="1"/>
      <p:bldP spid="90" grpId="0"/>
      <p:bldP spid="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How does it work ?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4183-871B-4CD4-8136-BC2DF10CBDAA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33569" r="4275" b="29663"/>
          <a:stretch/>
        </p:blipFill>
        <p:spPr>
          <a:xfrm>
            <a:off x="1097280" y="1839773"/>
            <a:ext cx="4716049" cy="26906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24125" y="4370711"/>
            <a:ext cx="149502" cy="799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96434" y="1839773"/>
            <a:ext cx="4783217" cy="2690660"/>
            <a:chOff x="6496434" y="1839773"/>
            <a:chExt cx="4783217" cy="2690660"/>
          </a:xfrm>
        </p:grpSpPr>
        <p:grpSp>
          <p:nvGrpSpPr>
            <p:cNvPr id="38" name="Group 37"/>
            <p:cNvGrpSpPr/>
            <p:nvPr/>
          </p:nvGrpSpPr>
          <p:grpSpPr>
            <a:xfrm>
              <a:off x="6496434" y="1839773"/>
              <a:ext cx="4783217" cy="2690660"/>
              <a:chOff x="6496434" y="1839773"/>
              <a:chExt cx="4783217" cy="269066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496434" y="1839773"/>
                <a:ext cx="4716049" cy="2690660"/>
                <a:chOff x="6496434" y="1839773"/>
                <a:chExt cx="4716049" cy="2690660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6496434" y="1839773"/>
                  <a:ext cx="4716049" cy="2690660"/>
                  <a:chOff x="6496434" y="1936758"/>
                  <a:chExt cx="4716049" cy="2690660"/>
                </a:xfrm>
              </p:grpSpPr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6" t="33569" r="4275" b="29663"/>
                  <a:stretch/>
                </p:blipFill>
                <p:spPr>
                  <a:xfrm>
                    <a:off x="6496434" y="1936758"/>
                    <a:ext cx="4716049" cy="2690660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813132" y="3912014"/>
                    <a:ext cx="1387446" cy="2214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10851379" y="4317951"/>
                  <a:ext cx="31451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216</a:t>
                  </a:r>
                  <a:endParaRPr lang="en-US" sz="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9734058" y="3811095"/>
                <a:ext cx="1545593" cy="20165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10847706" y="4316899"/>
              <a:ext cx="321652" cy="16380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61118" y="4571998"/>
            <a:ext cx="4703998" cy="1714500"/>
            <a:chOff x="1061118" y="4571998"/>
            <a:chExt cx="4703998" cy="17145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5491" y="4571998"/>
              <a:ext cx="4619625" cy="1714500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1061118" y="5501349"/>
              <a:ext cx="1266447" cy="248286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81266" y="4570702"/>
            <a:ext cx="4783004" cy="1714500"/>
            <a:chOff x="6381266" y="4570702"/>
            <a:chExt cx="4783004" cy="17145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4645" y="4570702"/>
              <a:ext cx="4619625" cy="1714500"/>
            </a:xfrm>
            <a:prstGeom prst="rect">
              <a:avLst/>
            </a:prstGeom>
          </p:spPr>
        </p:pic>
        <p:sp>
          <p:nvSpPr>
            <p:cNvPr id="71" name="Oval 70"/>
            <p:cNvSpPr/>
            <p:nvPr/>
          </p:nvSpPr>
          <p:spPr>
            <a:xfrm>
              <a:off x="6381266" y="5501349"/>
              <a:ext cx="1668227" cy="2482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733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66" y="950023"/>
            <a:ext cx="10058400" cy="795664"/>
          </a:xfrm>
        </p:spPr>
        <p:txBody>
          <a:bodyPr/>
          <a:lstStyle/>
          <a:p>
            <a:r>
              <a:rPr lang="en-US" b="1" i="1" dirty="0" smtClean="0">
                <a:latin typeface="Cambria" panose="02040503050406030204" pitchFamily="18" charset="0"/>
              </a:rPr>
              <a:t>How does it work ?</a:t>
            </a:r>
            <a:endParaRPr lang="en-US" b="1" i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3" y="11551"/>
            <a:ext cx="2164267" cy="74740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4183-871B-4CD4-8136-BC2DF10CBDAA}" type="datetime1">
              <a:rPr lang="en-US" smtClean="0"/>
              <a:t>10/9/2018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Bengalathon 2018 - 19: An IT &amp; E Department Initiative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5BEC-95F8-47B9-9E8F-BBA8E530B6C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3"/>
          <a:stretch/>
        </p:blipFill>
        <p:spPr>
          <a:xfrm>
            <a:off x="136479" y="134380"/>
            <a:ext cx="655091" cy="620694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134235" y="3135434"/>
            <a:ext cx="6429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institutes willing to fetch data from </a:t>
            </a:r>
            <a:r>
              <a:rPr lang="en-US" dirty="0" err="1"/>
              <a:t>P</a:t>
            </a:r>
            <a:r>
              <a:rPr lang="en-US" dirty="0" err="1" smtClean="0"/>
              <a:t>ragati</a:t>
            </a:r>
            <a:r>
              <a:rPr lang="en-US" dirty="0" smtClean="0"/>
              <a:t>, should be registered to our organization. This ensures that the student’s database is not accessed by any unwanted individuals.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 view student’s details, the organization needs to log into our portal and scan the QR.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However, the organization cannot make any changes to the data.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9" b="90000" l="10000" r="90000">
                        <a14:foregroundMark x1="70889" y1="23906" x2="70889" y2="23906"/>
                        <a14:foregroundMark x1="34778" y1="60625" x2="34778" y2="60625"/>
                        <a14:foregroundMark x1="73556" y1="66719" x2="73556" y2="66719"/>
                        <a14:foregroundMark x1="55333" y1="76875" x2="55333" y2="76875"/>
                        <a14:foregroundMark x1="54444" y1="69531" x2="54444" y2="69531"/>
                        <a14:foregroundMark x1="51222" y1="53438" x2="51222" y2="53438"/>
                        <a14:foregroundMark x1="61333" y1="60313" x2="61333" y2="6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35" y="1887213"/>
            <a:ext cx="1114668" cy="79265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101282" y="2115383"/>
            <a:ext cx="310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Access to the student database</a:t>
            </a:r>
          </a:p>
          <a:p>
            <a:r>
              <a:rPr lang="en-US" dirty="0" smtClean="0"/>
              <a:t>by Institution/Organization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31" y="3728423"/>
            <a:ext cx="1372371" cy="1201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89" y="4791214"/>
            <a:ext cx="1206542" cy="120654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546770" y="2200853"/>
            <a:ext cx="1191491" cy="1074672"/>
            <a:chOff x="8021782" y="2598098"/>
            <a:chExt cx="1191491" cy="1074672"/>
          </a:xfrm>
        </p:grpSpPr>
        <p:sp>
          <p:nvSpPr>
            <p:cNvPr id="4" name="Rectangle 3"/>
            <p:cNvSpPr/>
            <p:nvPr/>
          </p:nvSpPr>
          <p:spPr>
            <a:xfrm>
              <a:off x="8021782" y="2598098"/>
              <a:ext cx="1191491" cy="1074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Student’s Records</a:t>
              </a:r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93"/>
            <a:stretch/>
          </p:blipFill>
          <p:spPr>
            <a:xfrm>
              <a:off x="8035637" y="2633822"/>
              <a:ext cx="327546" cy="310347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>
            <a:stCxn id="3" idx="3"/>
            <a:endCxn id="50" idx="2"/>
          </p:cNvCxnSpPr>
          <p:nvPr/>
        </p:nvCxnSpPr>
        <p:spPr>
          <a:xfrm flipV="1">
            <a:off x="9456331" y="4929947"/>
            <a:ext cx="686186" cy="464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0" idx="0"/>
            <a:endCxn id="4" idx="2"/>
          </p:cNvCxnSpPr>
          <p:nvPr/>
        </p:nvCxnSpPr>
        <p:spPr>
          <a:xfrm flipH="1" flipV="1">
            <a:off x="10142516" y="3275525"/>
            <a:ext cx="1" cy="4528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5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4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3420</TotalTime>
  <Words>795</Words>
  <Application>Microsoft Office PowerPoint</Application>
  <PresentationFormat>Widescreen</PresentationFormat>
  <Paragraphs>163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Retrospect</vt:lpstr>
      <vt:lpstr>Pragati Student Record Keeping</vt:lpstr>
      <vt:lpstr>Our understanding of the challenge</vt:lpstr>
      <vt:lpstr>Proposed Solution</vt:lpstr>
      <vt:lpstr>Objective</vt:lpstr>
      <vt:lpstr>Expected Outcomes</vt:lpstr>
      <vt:lpstr>How does it work ?</vt:lpstr>
      <vt:lpstr>How does it work ?</vt:lpstr>
      <vt:lpstr>How does it work ?</vt:lpstr>
      <vt:lpstr>How does it work ?</vt:lpstr>
      <vt:lpstr>Technology Stack</vt:lpstr>
      <vt:lpstr>What is the USP?</vt:lpstr>
      <vt:lpstr>Solution Architecture</vt:lpstr>
      <vt:lpstr>Risk, Issues and Mitigation plan</vt:lpstr>
      <vt:lpstr>Team</vt:lpstr>
      <vt:lpstr>Thank You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&lt;Solution Name&gt;</dc:title>
  <dc:creator>Rajesh Swain</dc:creator>
  <cp:lastModifiedBy>Subhadeep Datta</cp:lastModifiedBy>
  <cp:revision>237</cp:revision>
  <dcterms:created xsi:type="dcterms:W3CDTF">2017-06-27T05:47:36Z</dcterms:created>
  <dcterms:modified xsi:type="dcterms:W3CDTF">2018-10-08T20:29:18Z</dcterms:modified>
</cp:coreProperties>
</file>